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7" name="Obdĺžni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13" name="Zástupný symbol čísla snímky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Zástupný symbol päty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12" name="Zástupný symbol čísla snímky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  <p:sp>
        <p:nvSpPr>
          <p:cNvPr id="16" name="Zástupný symbol tex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5" name="Zástupný symbol tex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8" name="Obdĺžni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1" name="Obdĺžni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13" name="Zástupný symbol čísla snímky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Obdĺžni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Grafická karta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scschardware.6f.sk</a:t>
            </a:r>
            <a:endParaRPr lang="sk-SK" dirty="0"/>
          </a:p>
        </p:txBody>
      </p:sp>
      <p:pic>
        <p:nvPicPr>
          <p:cNvPr id="6146" name="Picture 2" descr="http://scschardware.6f.sk/fotky/grafick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908720"/>
            <a:ext cx="4849275" cy="34070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570030196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RAMDAC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Je to digitálno-analógový prevodník, prevádza digitálny signál </a:t>
            </a:r>
            <a:r>
              <a:rPr lang="sk-SK" dirty="0"/>
              <a:t>na </a:t>
            </a:r>
            <a:r>
              <a:rPr lang="sk-SK" dirty="0" smtClean="0"/>
              <a:t>analógový, ktorý vyžadujú </a:t>
            </a:r>
            <a:r>
              <a:rPr lang="sk-SK" dirty="0"/>
              <a:t>CRT </a:t>
            </a:r>
            <a:r>
              <a:rPr lang="sk-SK" dirty="0" smtClean="0"/>
              <a:t>monitory.</a:t>
            </a:r>
          </a:p>
          <a:p>
            <a:r>
              <a:rPr lang="sk-SK" dirty="0" smtClean="0"/>
              <a:t>Ide </a:t>
            </a:r>
            <a:r>
              <a:rPr lang="sk-SK" dirty="0"/>
              <a:t>o kombináciu troch DAC (</a:t>
            </a:r>
            <a:r>
              <a:rPr lang="sk-SK" dirty="0" err="1"/>
              <a:t>Digital-to-Analog</a:t>
            </a:r>
            <a:r>
              <a:rPr lang="sk-SK" dirty="0"/>
              <a:t>) prevodníkov (pre každú RGB zložku jeden) a malé SRAM pamäte pre uloženie </a:t>
            </a:r>
            <a:r>
              <a:rPr lang="sk-SK" dirty="0" smtClean="0"/>
              <a:t>farebnej mapy.</a:t>
            </a:r>
          </a:p>
          <a:p>
            <a:r>
              <a:rPr lang="sk-SK" dirty="0" smtClean="0"/>
              <a:t>U </a:t>
            </a:r>
            <a:r>
              <a:rPr lang="sk-SK" dirty="0"/>
              <a:t>LCD a novších monitorov prevod nie je potrebný, dokážu spracovať priamo digitálny </a:t>
            </a:r>
            <a:r>
              <a:rPr lang="sk-SK" dirty="0" smtClean="0"/>
              <a:t>signál.</a:t>
            </a:r>
          </a:p>
          <a:p>
            <a:r>
              <a:rPr lang="sk-SK" dirty="0" smtClean="0"/>
              <a:t>Dnes</a:t>
            </a:r>
            <a:r>
              <a:rPr lang="sk-SK" dirty="0"/>
              <a:t> je najbežnejšia frekvencia prevodníkov 400 MHz, čo umožňuje rozlíšenie až 2048x1536 bodov.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32433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Chladenie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So zvyšovaním výkonu grafických kariet stúpa aj stratový výkon a karty sa čoraz viac </a:t>
            </a:r>
            <a:r>
              <a:rPr lang="sk-SK" dirty="0" smtClean="0"/>
              <a:t>nahrievajú.</a:t>
            </a:r>
          </a:p>
          <a:p>
            <a:r>
              <a:rPr lang="sk-SK" dirty="0" smtClean="0"/>
              <a:t>Moderné </a:t>
            </a:r>
            <a:r>
              <a:rPr lang="sk-SK" dirty="0"/>
              <a:t>karty dosahujú stratový výkon </a:t>
            </a:r>
            <a:r>
              <a:rPr lang="sk-SK" dirty="0" smtClean="0"/>
              <a:t>až </a:t>
            </a:r>
            <a:r>
              <a:rPr lang="sk-SK" dirty="0"/>
              <a:t>500W, preto je </a:t>
            </a:r>
            <a:r>
              <a:rPr lang="sk-SK" dirty="0" smtClean="0"/>
              <a:t>už vyžadované </a:t>
            </a:r>
            <a:r>
              <a:rPr lang="sk-SK" dirty="0"/>
              <a:t>prídavné chladenie </a:t>
            </a:r>
            <a:r>
              <a:rPr lang="sk-SK" b="1" dirty="0"/>
              <a:t>pasívnymi</a:t>
            </a:r>
            <a:r>
              <a:rPr lang="sk-SK" dirty="0"/>
              <a:t>, vyššie rady aj </a:t>
            </a:r>
            <a:r>
              <a:rPr lang="sk-SK" b="1" dirty="0"/>
              <a:t>aktívnymi</a:t>
            </a:r>
            <a:r>
              <a:rPr lang="sk-SK" dirty="0"/>
              <a:t> </a:t>
            </a:r>
            <a:r>
              <a:rPr lang="sk-SK" dirty="0" smtClean="0"/>
              <a:t>chladičmi.</a:t>
            </a:r>
          </a:p>
          <a:p>
            <a:r>
              <a:rPr lang="sk-SK" dirty="0" smtClean="0"/>
              <a:t>Pri </a:t>
            </a:r>
            <a:r>
              <a:rPr lang="sk-SK" dirty="0"/>
              <a:t>pretaktovaní je nutné karty chladiť dodatkovým </a:t>
            </a:r>
            <a:r>
              <a:rPr lang="sk-SK" dirty="0" smtClean="0"/>
              <a:t>chladením.</a:t>
            </a:r>
          </a:p>
          <a:p>
            <a:r>
              <a:rPr lang="sk-SK" dirty="0" smtClean="0"/>
              <a:t>Na </a:t>
            </a:r>
            <a:r>
              <a:rPr lang="sk-SK" dirty="0"/>
              <a:t>chladenie sa používajú pasívne chladiče z hliníka alebo medi, obvykle tiež s prídavným </a:t>
            </a:r>
            <a:r>
              <a:rPr lang="sk-SK" dirty="0" smtClean="0"/>
              <a:t>ventilátorom, </a:t>
            </a:r>
            <a:r>
              <a:rPr lang="sk-SK" dirty="0"/>
              <a:t>prípadne </a:t>
            </a:r>
            <a:r>
              <a:rPr lang="sk-SK" dirty="0" err="1"/>
              <a:t>heatpipe</a:t>
            </a:r>
            <a:r>
              <a:rPr lang="sk-SK" dirty="0"/>
              <a:t> chladenie.</a:t>
            </a:r>
          </a:p>
        </p:txBody>
      </p:sp>
    </p:spTree>
    <p:extLst>
      <p:ext uri="{BB962C8B-B14F-4D97-AF65-F5344CB8AC3E}">
        <p14:creationId xmlns:p14="http://schemas.microsoft.com/office/powerpoint/2010/main" val="54530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an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Výstupné konektory pre </a:t>
            </a:r>
            <a:r>
              <a:rPr lang="pl-PL" dirty="0" smtClean="0"/>
              <a:t>monitory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052936"/>
          </a:xfrm>
        </p:spPr>
        <p:txBody>
          <a:bodyPr>
            <a:normAutofit fontScale="77500" lnSpcReduction="20000"/>
          </a:bodyPr>
          <a:lstStyle/>
          <a:p>
            <a:r>
              <a:rPr lang="sk-SK" b="1" dirty="0"/>
              <a:t>SVGA (</a:t>
            </a:r>
            <a:r>
              <a:rPr lang="sk-SK" b="1" dirty="0" err="1"/>
              <a:t>D-Sub</a:t>
            </a:r>
            <a:r>
              <a:rPr lang="sk-SK" b="1" dirty="0"/>
              <a:t>)</a:t>
            </a:r>
            <a:r>
              <a:rPr lang="sk-SK" dirty="0"/>
              <a:t> </a:t>
            </a:r>
            <a:r>
              <a:rPr lang="sk-SK" dirty="0" smtClean="0"/>
              <a:t>- </a:t>
            </a:r>
            <a:r>
              <a:rPr lang="sk-SK" dirty="0"/>
              <a:t>Konektor určený pre analógové VGA</a:t>
            </a:r>
            <a:r>
              <a:rPr lang="sk-SK" dirty="0" smtClean="0"/>
              <a:t>.</a:t>
            </a:r>
            <a:endParaRPr lang="sk-SK" dirty="0"/>
          </a:p>
          <a:p>
            <a:r>
              <a:rPr lang="sk-SK" b="1" dirty="0"/>
              <a:t>DVI</a:t>
            </a:r>
            <a:r>
              <a:rPr lang="sk-SK" dirty="0"/>
              <a:t> </a:t>
            </a:r>
            <a:r>
              <a:rPr lang="sk-SK" dirty="0" smtClean="0"/>
              <a:t>- </a:t>
            </a:r>
            <a:r>
              <a:rPr lang="sk-SK" dirty="0"/>
              <a:t>Digitálny výstup určený pre novšie LCD a plazmové displeje. Využíva natívne rozlíšenie. Každý bod je jednoznačne určený.</a:t>
            </a:r>
          </a:p>
          <a:p>
            <a:r>
              <a:rPr lang="sk-SK" b="1" dirty="0"/>
              <a:t>S-Video (TV výstup)</a:t>
            </a:r>
            <a:r>
              <a:rPr lang="sk-SK" dirty="0"/>
              <a:t> - modulovaný videosignál pre televízory, </a:t>
            </a:r>
            <a:r>
              <a:rPr lang="sk-SK" dirty="0" smtClean="0"/>
              <a:t>videá</a:t>
            </a:r>
            <a:endParaRPr lang="sk-SK" dirty="0"/>
          </a:p>
          <a:p>
            <a:r>
              <a:rPr lang="sk-SK" b="1" dirty="0"/>
              <a:t>Kompozitné video</a:t>
            </a:r>
            <a:r>
              <a:rPr lang="sk-SK" dirty="0"/>
              <a:t> - kompozitný videosignál pre TV a videorekordér (</a:t>
            </a:r>
            <a:r>
              <a:rPr lang="sk-SK" dirty="0" err="1"/>
              <a:t>Cinch</a:t>
            </a:r>
            <a:r>
              <a:rPr lang="sk-SK" dirty="0"/>
              <a:t> konektor)</a:t>
            </a:r>
          </a:p>
          <a:p>
            <a:r>
              <a:rPr lang="sk-SK" b="1" dirty="0" smtClean="0"/>
              <a:t>RGB</a:t>
            </a:r>
            <a:r>
              <a:rPr lang="sk-SK" dirty="0" smtClean="0"/>
              <a:t> - analógový </a:t>
            </a:r>
            <a:r>
              <a:rPr lang="sk-SK" dirty="0"/>
              <a:t>výstup pre drahšie obrazovkové </a:t>
            </a:r>
            <a:r>
              <a:rPr lang="sk-SK" dirty="0" smtClean="0"/>
              <a:t>monitory</a:t>
            </a:r>
            <a:endParaRPr lang="sk-SK" dirty="0"/>
          </a:p>
          <a:p>
            <a:r>
              <a:rPr lang="sk-SK" b="1" dirty="0"/>
              <a:t>HDMI</a:t>
            </a:r>
            <a:r>
              <a:rPr lang="sk-SK" dirty="0"/>
              <a:t> </a:t>
            </a:r>
            <a:r>
              <a:rPr lang="sk-SK" dirty="0" smtClean="0"/>
              <a:t>- </a:t>
            </a:r>
            <a:r>
              <a:rPr lang="sk-SK" dirty="0"/>
              <a:t>výstup s vysokým rozlíšením (2003)</a:t>
            </a:r>
          </a:p>
          <a:p>
            <a:r>
              <a:rPr lang="sk-SK" b="1" dirty="0"/>
              <a:t>Display port</a:t>
            </a:r>
            <a:r>
              <a:rPr lang="sk-SK" dirty="0"/>
              <a:t> </a:t>
            </a:r>
            <a:r>
              <a:rPr lang="sk-SK" dirty="0" smtClean="0"/>
              <a:t>- </a:t>
            </a:r>
            <a:r>
              <a:rPr lang="sk-SK" dirty="0"/>
              <a:t>digitálny výstup s integrovaným </a:t>
            </a:r>
            <a:r>
              <a:rPr lang="sk-SK" dirty="0" smtClean="0"/>
              <a:t>zvukom</a:t>
            </a:r>
            <a:endParaRPr lang="sk-SK" dirty="0"/>
          </a:p>
        </p:txBody>
      </p:sp>
      <p:pic>
        <p:nvPicPr>
          <p:cNvPr id="5122" name="Picture 2" descr="http://scschardware.6f.sk/fotky/grafick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748" y="4725144"/>
            <a:ext cx="3417328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818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Funkcia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Je to </a:t>
            </a:r>
            <a:r>
              <a:rPr lang="pl-PL" dirty="0"/>
              <a:t>komponent počítača, ktorý slúži na spracovanie obrazu a zabezpečuje jeho zobrazenie na zobrazovacej jednotke, napríklad na monitore.</a:t>
            </a:r>
            <a:endParaRPr lang="sk-SK" dirty="0"/>
          </a:p>
        </p:txBody>
      </p:sp>
      <p:pic>
        <p:nvPicPr>
          <p:cNvPr id="1026" name="Picture 2" descr="http://scschardware.6f.sk/fotky/grafick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96952"/>
            <a:ext cx="6551157" cy="386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96558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Zloženie grafickej karty</a:t>
            </a:r>
            <a:endParaRPr lang="sk-SK" dirty="0"/>
          </a:p>
        </p:txBody>
      </p:sp>
      <p:pic>
        <p:nvPicPr>
          <p:cNvPr id="4" name="Picture 2" descr="http://scschardware.6f.sk/fotky/grafick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823" y="1574853"/>
            <a:ext cx="6912768" cy="528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02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Dôležité parametre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rýchlosť (</a:t>
            </a:r>
            <a:r>
              <a:rPr lang="sk-SK" dirty="0" smtClean="0"/>
              <a:t>bodová/riadková a snímková </a:t>
            </a:r>
            <a:r>
              <a:rPr lang="sk-SK" dirty="0"/>
              <a:t>frekvencia)</a:t>
            </a:r>
          </a:p>
          <a:p>
            <a:r>
              <a:rPr lang="sk-SK" dirty="0"/>
              <a:t>rozlíšenie (počet zobrazených </a:t>
            </a:r>
            <a:r>
              <a:rPr lang="sk-SK" dirty="0" smtClean="0"/>
              <a:t>bodov)</a:t>
            </a:r>
            <a:endParaRPr lang="sk-SK" dirty="0"/>
          </a:p>
          <a:p>
            <a:r>
              <a:rPr lang="sk-SK" dirty="0"/>
              <a:t>farebná hĺbka (počet zobraziteľných farieb, často vyjadrené počtom bitov)</a:t>
            </a:r>
          </a:p>
          <a:p>
            <a:r>
              <a:rPr lang="sk-SK" dirty="0"/>
              <a:t>veľkosť pamäte</a:t>
            </a:r>
          </a:p>
          <a:p>
            <a:r>
              <a:rPr lang="sk-SK" dirty="0"/>
              <a:t>typ pamäte</a:t>
            </a:r>
          </a:p>
          <a:p>
            <a:r>
              <a:rPr lang="sk-SK" dirty="0"/>
              <a:t>rýchlosť a typ zbernice, prostredníctvom ktorej je karta pripojená ku matičnej </a:t>
            </a:r>
            <a:r>
              <a:rPr lang="sk-SK" dirty="0" smtClean="0"/>
              <a:t>doske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9816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Grafický procesor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GPU </a:t>
            </a:r>
            <a:r>
              <a:rPr lang="sk-SK" dirty="0" smtClean="0"/>
              <a:t>je </a:t>
            </a:r>
            <a:r>
              <a:rPr lang="sk-SK" dirty="0"/>
              <a:t>procesor </a:t>
            </a:r>
            <a:r>
              <a:rPr lang="sk-SK" dirty="0" smtClean="0"/>
              <a:t>vykonávajúci </a:t>
            </a:r>
            <a:r>
              <a:rPr lang="sk-SK" dirty="0"/>
              <a:t>všetky grafické inštrukcie, čím šetrí strojový čas mikroprocesora </a:t>
            </a:r>
            <a:r>
              <a:rPr lang="sk-SK" dirty="0" smtClean="0"/>
              <a:t>počítača </a:t>
            </a:r>
            <a:r>
              <a:rPr lang="sk-SK" dirty="0"/>
              <a:t>a zrýchľuje dostupnosť </a:t>
            </a:r>
            <a:r>
              <a:rPr lang="sk-SK" dirty="0" smtClean="0"/>
              <a:t>údajov.</a:t>
            </a:r>
          </a:p>
          <a:p>
            <a:r>
              <a:rPr lang="sk-SK" dirty="0" smtClean="0"/>
              <a:t>Prevádza digitálne dáta do formy zobraziteľnej pomocou obrazových </a:t>
            </a:r>
            <a:r>
              <a:rPr lang="sk-SK" dirty="0" err="1" smtClean="0"/>
              <a:t>pixelov</a:t>
            </a:r>
            <a:r>
              <a:rPr lang="sk-SK" dirty="0" smtClean="0"/>
              <a:t>.</a:t>
            </a:r>
          </a:p>
          <a:p>
            <a:r>
              <a:rPr lang="sk-SK" dirty="0" smtClean="0"/>
              <a:t>Nachádza </a:t>
            </a:r>
            <a:r>
              <a:rPr lang="sk-SK" dirty="0"/>
              <a:t>sa buď na grafickej karte alebo ako samostatný čip na matičnej doske počítača (vtedy hovoríme o integrovanej grafickej karte).</a:t>
            </a:r>
          </a:p>
        </p:txBody>
      </p:sp>
    </p:spTree>
    <p:extLst>
      <p:ext uri="{BB962C8B-B14F-4D97-AF65-F5344CB8AC3E}">
        <p14:creationId xmlns:p14="http://schemas.microsoft.com/office/powerpoint/2010/main" val="111191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Grafický procesor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Úlohou grafického procesora nie je len jednoduché zobrazenie dát, ale aj prepočty virtuálnych trojrozmerných obrazových scén v reálnom čase. Vtedy hovoríme o 3D akcelerátoroch</a:t>
            </a:r>
            <a:r>
              <a:rPr lang="sk-SK" dirty="0" smtClean="0"/>
              <a:t>.</a:t>
            </a:r>
          </a:p>
          <a:p>
            <a:r>
              <a:rPr lang="sk-SK" dirty="0"/>
              <a:t>Známi výrobcovia </a:t>
            </a:r>
            <a:r>
              <a:rPr lang="sk-SK" dirty="0" smtClean="0"/>
              <a:t>sú:</a:t>
            </a:r>
            <a:br>
              <a:rPr lang="sk-SK" dirty="0" smtClean="0"/>
            </a:br>
            <a:r>
              <a:rPr lang="sk-SK" dirty="0" smtClean="0"/>
              <a:t>AMD, </a:t>
            </a:r>
            <a:r>
              <a:rPr lang="sk-SK" dirty="0" err="1" smtClean="0"/>
              <a:t>NVidia</a:t>
            </a:r>
            <a:r>
              <a:rPr lang="sk-SK" dirty="0"/>
              <a:t>, 3DLabs</a:t>
            </a:r>
            <a:r>
              <a:rPr lang="sk-SK" dirty="0" smtClean="0"/>
              <a:t>.</a:t>
            </a:r>
            <a:endParaRPr lang="sk-SK" dirty="0"/>
          </a:p>
        </p:txBody>
      </p:sp>
      <p:pic>
        <p:nvPicPr>
          <p:cNvPr id="3074" name="Picture 2" descr="http://scschardware.6f.sk/fotky/grafick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578873"/>
            <a:ext cx="3384376" cy="32435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7870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Grafická pamäť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Ak je grafická karta integrovaná na matičnej doske, používa pamäť RAM počítača (</a:t>
            </a:r>
            <a:r>
              <a:rPr lang="sk-SK" dirty="0" err="1"/>
              <a:t>zdieľaná</a:t>
            </a:r>
            <a:r>
              <a:rPr lang="sk-SK" dirty="0"/>
              <a:t> pamäť – menšia priepustnosť</a:t>
            </a:r>
            <a:r>
              <a:rPr lang="sk-SK" dirty="0" smtClean="0"/>
              <a:t>).</a:t>
            </a:r>
          </a:p>
          <a:p>
            <a:r>
              <a:rPr lang="sk-SK" dirty="0" smtClean="0"/>
              <a:t>Ak </a:t>
            </a:r>
            <a:r>
              <a:rPr lang="sk-SK" dirty="0"/>
              <a:t>je pamäť na karte, tak je označená ako VRAM (Video RAM</a:t>
            </a:r>
            <a:r>
              <a:rPr lang="sk-SK" dirty="0" smtClean="0"/>
              <a:t>).</a:t>
            </a:r>
          </a:p>
          <a:p>
            <a:r>
              <a:rPr lang="sk-SK" dirty="0" smtClean="0"/>
              <a:t>Kapacita VRAM u </a:t>
            </a:r>
            <a:r>
              <a:rPr lang="sk-SK" dirty="0"/>
              <a:t>moderných kariet </a:t>
            </a:r>
            <a:r>
              <a:rPr lang="sk-SK" dirty="0" smtClean="0"/>
              <a:t>dosahuje</a:t>
            </a:r>
            <a:br>
              <a:rPr lang="sk-SK" dirty="0" smtClean="0"/>
            </a:br>
            <a:r>
              <a:rPr lang="sk-SK" dirty="0" smtClean="0"/>
              <a:t>256 </a:t>
            </a:r>
            <a:r>
              <a:rPr lang="sk-SK" dirty="0"/>
              <a:t>– 3 072 </a:t>
            </a:r>
            <a:r>
              <a:rPr lang="sk-SK" dirty="0" smtClean="0"/>
              <a:t>MB.</a:t>
            </a:r>
          </a:p>
          <a:p>
            <a:r>
              <a:rPr lang="sk-SK" dirty="0" smtClean="0"/>
              <a:t>Obnovovacia frekvencia pamätí je</a:t>
            </a:r>
            <a:br>
              <a:rPr lang="sk-SK" dirty="0" smtClean="0"/>
            </a:br>
            <a:r>
              <a:rPr lang="sk-SK" dirty="0" smtClean="0"/>
              <a:t>400 – 6 600 MHz.</a:t>
            </a:r>
          </a:p>
        </p:txBody>
      </p:sp>
    </p:spTree>
    <p:extLst>
      <p:ext uri="{BB962C8B-B14F-4D97-AF65-F5344CB8AC3E}">
        <p14:creationId xmlns:p14="http://schemas.microsoft.com/office/powerpoint/2010/main" val="2128998490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Grafická pamäť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26337930"/>
              </p:ext>
            </p:extLst>
          </p:nvPr>
        </p:nvGraphicFramePr>
        <p:xfrm>
          <a:off x="611560" y="2492896"/>
          <a:ext cx="81534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7017"/>
                <a:gridCol w="2952328"/>
                <a:gridCol w="3114055"/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2400" b="1" dirty="0"/>
                        <a:t>Typ pamäte</a:t>
                      </a:r>
                      <a:endParaRPr lang="sk-SK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400" b="1" dirty="0"/>
                        <a:t>Frekvencia [MHz]</a:t>
                      </a:r>
                      <a:endParaRPr lang="sk-SK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400" b="1" dirty="0"/>
                        <a:t>Priepustnosť [GB/s]</a:t>
                      </a:r>
                      <a:endParaRPr lang="sk-SK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 dirty="0"/>
                        <a:t>DDR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400"/>
                        <a:t>166 – 950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400"/>
                        <a:t>1.2 – 30.4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/>
                        <a:t>DDR2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400"/>
                        <a:t>533 – 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400"/>
                        <a:t>8.5 – 16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/>
                        <a:t>GDDR3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400"/>
                        <a:t>700 – 1800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400"/>
                        <a:t>5.6 – 54.4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/>
                        <a:t>GDDR4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400"/>
                        <a:t>1600 – 2400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400"/>
                        <a:t>51.2 – 76.8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k-SK" sz="2400"/>
                        <a:t>GDDR5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400"/>
                        <a:t>3000 – 6600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sz="2400" dirty="0"/>
                        <a:t>96 – 128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36311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Video BIOS (</a:t>
            </a:r>
            <a:r>
              <a:rPr lang="sk-SK" dirty="0" err="1"/>
              <a:t>firmware</a:t>
            </a:r>
            <a:r>
              <a:rPr lang="sk-SK" dirty="0"/>
              <a:t>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/>
              <a:t>Je to čip obsahujúci základný program ovládajúci operácie na grafickej </a:t>
            </a:r>
            <a:r>
              <a:rPr lang="sk-SK" dirty="0" smtClean="0"/>
              <a:t>karte.</a:t>
            </a:r>
          </a:p>
          <a:p>
            <a:r>
              <a:rPr lang="sk-SK" dirty="0" smtClean="0"/>
              <a:t>Má </a:t>
            </a:r>
            <a:r>
              <a:rPr lang="sk-SK" dirty="0"/>
              <a:t>na starosti aj správu pamäti VRAM (časovanie, operačná rýchlosť, napätia a iné</a:t>
            </a:r>
            <a:r>
              <a:rPr lang="sk-SK" dirty="0" smtClean="0"/>
              <a:t>…)</a:t>
            </a:r>
          </a:p>
          <a:p>
            <a:r>
              <a:rPr lang="sk-SK" dirty="0" smtClean="0"/>
              <a:t>Niekedy je umožnený zápis do </a:t>
            </a:r>
            <a:r>
              <a:rPr lang="sk-SK" dirty="0" err="1" smtClean="0"/>
              <a:t>BIOSu</a:t>
            </a:r>
            <a:r>
              <a:rPr lang="sk-SK" dirty="0" smtClean="0"/>
              <a:t> a je možné zmeniť hodnoty ako napr. časovania pamätí (</a:t>
            </a:r>
            <a:r>
              <a:rPr lang="sk-SK" b="1" dirty="0" smtClean="0"/>
              <a:t>pretaktovanie</a:t>
            </a:r>
            <a:r>
              <a:rPr lang="sk-SK" dirty="0" smtClean="0"/>
              <a:t>). Táto činnosť je však pre kartu potenciálne nebezpečná - po zadaní nesprávnych parametrov hrozí jej zničenie.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76687060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žný">
  <a:themeElements>
    <a:clrScheme name="Bežný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ežný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ežný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113</TotalTime>
  <Words>433</Words>
  <Application>Microsoft Office PowerPoint</Application>
  <PresentationFormat>Prezentácia na obrazovke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Bežný</vt:lpstr>
      <vt:lpstr>Grafická karta</vt:lpstr>
      <vt:lpstr>Funkcia</vt:lpstr>
      <vt:lpstr>Zloženie grafickej karty</vt:lpstr>
      <vt:lpstr>Dôležité parametre</vt:lpstr>
      <vt:lpstr>Grafický procesor</vt:lpstr>
      <vt:lpstr>Grafický procesor</vt:lpstr>
      <vt:lpstr>Grafická pamäť</vt:lpstr>
      <vt:lpstr>Grafická pamäť</vt:lpstr>
      <vt:lpstr>Video BIOS (firmware)</vt:lpstr>
      <vt:lpstr>RAMDAC</vt:lpstr>
      <vt:lpstr>Chladenie</vt:lpstr>
      <vt:lpstr>Výstupné konektory pre monitory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Grafická karta</dc:title>
  <dc:creator>scsc</dc:creator>
  <cp:lastModifiedBy>scsc</cp:lastModifiedBy>
  <cp:revision>12</cp:revision>
  <dcterms:created xsi:type="dcterms:W3CDTF">2013-06-16T12:24:04Z</dcterms:created>
  <dcterms:modified xsi:type="dcterms:W3CDTF">2013-06-30T12:02:23Z</dcterms:modified>
</cp:coreProperties>
</file>