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F92E2F3-A957-4897-AE39-228CC061DCDB}" type="datetimeFigureOut">
              <a:rPr lang="sk-SK" smtClean="0"/>
              <a:t>14. 6. 2013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14. 6. 2013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14. 6. 2013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14. 6. 2013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14. 6. 2013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14. 6. 2013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14. 6. 2013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14. 6. 2013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14. 6. 2013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14. 6. 2013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14. 6. 2013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14. 6. 2013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Procesor (CPU)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scschardware.6f.sk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0277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North</a:t>
            </a:r>
            <a:r>
              <a:rPr lang="sk-SK" dirty="0"/>
              <a:t> </a:t>
            </a:r>
            <a:r>
              <a:rPr lang="sk-SK" dirty="0" err="1"/>
              <a:t>Bridge</a:t>
            </a:r>
            <a:r>
              <a:rPr lang="sk-SK" dirty="0"/>
              <a:t> </a:t>
            </a:r>
            <a:r>
              <a:rPr lang="sk-SK" dirty="0" smtClean="0"/>
              <a:t>(</a:t>
            </a:r>
            <a:r>
              <a:rPr lang="sk-SK" dirty="0"/>
              <a:t>severný most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492" y="2323652"/>
            <a:ext cx="6912884" cy="3508977"/>
          </a:xfrm>
        </p:spPr>
        <p:txBody>
          <a:bodyPr>
            <a:normAutofit/>
          </a:bodyPr>
          <a:lstStyle/>
          <a:p>
            <a:r>
              <a:rPr lang="sk-SK" dirty="0" smtClean="0"/>
              <a:t>Ako </a:t>
            </a:r>
            <a:r>
              <a:rPr lang="sk-SK" dirty="0"/>
              <a:t>časť </a:t>
            </a:r>
            <a:r>
              <a:rPr lang="sk-SK" dirty="0" err="1"/>
              <a:t>čipsetu</a:t>
            </a:r>
            <a:r>
              <a:rPr lang="sk-SK" dirty="0"/>
              <a:t> matičnej dosky </a:t>
            </a:r>
            <a:r>
              <a:rPr lang="sk-SK" dirty="0" smtClean="0"/>
              <a:t>zaisťuje komunikáciu </a:t>
            </a:r>
            <a:r>
              <a:rPr lang="sk-SK" dirty="0"/>
              <a:t>medzi procesorom, pamäťou a grafickou </a:t>
            </a:r>
            <a:r>
              <a:rPr lang="sk-SK" dirty="0" smtClean="0"/>
              <a:t>kartou.</a:t>
            </a:r>
          </a:p>
          <a:p>
            <a:r>
              <a:rPr lang="sk-SK" dirty="0"/>
              <a:t>Je najbližšie k </a:t>
            </a:r>
            <a:r>
              <a:rPr lang="sk-SK" dirty="0" smtClean="0"/>
              <a:t>CPU, v súčasnosti sa do neho priamo integruje.</a:t>
            </a:r>
          </a:p>
          <a:p>
            <a:r>
              <a:rPr lang="sk-SK" dirty="0" smtClean="0"/>
              <a:t>Celkový </a:t>
            </a:r>
            <a:r>
              <a:rPr lang="sk-SK" dirty="0"/>
              <a:t>výkon matičnej dosky je </a:t>
            </a:r>
            <a:r>
              <a:rPr lang="sk-SK" dirty="0" smtClean="0"/>
              <a:t>úmerný </a:t>
            </a:r>
            <a:r>
              <a:rPr lang="sk-SK" dirty="0"/>
              <a:t>aj prenosovej rýchlosti cez </a:t>
            </a:r>
            <a:r>
              <a:rPr lang="sk-SK" dirty="0" smtClean="0"/>
              <a:t>FSB </a:t>
            </a:r>
            <a:r>
              <a:rPr lang="sk-SK" dirty="0"/>
              <a:t>a </a:t>
            </a:r>
            <a:r>
              <a:rPr lang="sk-SK" dirty="0" smtClean="0"/>
              <a:t>jej </a:t>
            </a:r>
            <a:r>
              <a:rPr lang="sk-SK" dirty="0"/>
              <a:t>frekvencii.</a:t>
            </a:r>
          </a:p>
        </p:txBody>
      </p:sp>
    </p:spTree>
    <p:extLst>
      <p:ext uri="{BB962C8B-B14F-4D97-AF65-F5344CB8AC3E}">
        <p14:creationId xmlns:p14="http://schemas.microsoft.com/office/powerpoint/2010/main" val="613795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Sockety</a:t>
            </a:r>
            <a:r>
              <a:rPr lang="sk-SK" dirty="0"/>
              <a:t> (pätice)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Sú to konektory na základnej doske určené pre pripojenie </a:t>
            </a:r>
            <a:r>
              <a:rPr lang="sk-SK" dirty="0" smtClean="0"/>
              <a:t>procesorov.</a:t>
            </a:r>
          </a:p>
          <a:p>
            <a:r>
              <a:rPr lang="sk-SK" dirty="0" smtClean="0"/>
              <a:t>Podľa </a:t>
            </a:r>
            <a:r>
              <a:rPr lang="sk-SK" dirty="0"/>
              <a:t>typu </a:t>
            </a:r>
            <a:r>
              <a:rPr lang="sk-SK" dirty="0" err="1"/>
              <a:t>pinov</a:t>
            </a:r>
            <a:r>
              <a:rPr lang="sk-SK" dirty="0"/>
              <a:t> sa delia na</a:t>
            </a:r>
            <a:r>
              <a:rPr lang="sk-SK" dirty="0" smtClean="0"/>
              <a:t>:</a:t>
            </a:r>
          </a:p>
          <a:p>
            <a:r>
              <a:rPr lang="sk-SK" b="1" dirty="0"/>
              <a:t>LGA </a:t>
            </a:r>
            <a:r>
              <a:rPr lang="sk-SK" dirty="0"/>
              <a:t>(</a:t>
            </a:r>
            <a:r>
              <a:rPr lang="sk-SK" dirty="0" err="1"/>
              <a:t>Land</a:t>
            </a:r>
            <a:r>
              <a:rPr lang="sk-SK" dirty="0"/>
              <a:t> </a:t>
            </a:r>
            <a:r>
              <a:rPr lang="sk-SK" dirty="0" err="1"/>
              <a:t>Grid</a:t>
            </a:r>
            <a:r>
              <a:rPr lang="sk-SK" dirty="0"/>
              <a:t> </a:t>
            </a:r>
            <a:r>
              <a:rPr lang="sk-SK" dirty="0" err="1"/>
              <a:t>Array</a:t>
            </a:r>
            <a:r>
              <a:rPr lang="sk-SK" dirty="0" smtClean="0"/>
              <a:t>)</a:t>
            </a:r>
          </a:p>
          <a:p>
            <a:r>
              <a:rPr lang="sk-SK" b="1" dirty="0"/>
              <a:t>PGA</a:t>
            </a:r>
            <a:r>
              <a:rPr lang="sk-SK" dirty="0"/>
              <a:t> (</a:t>
            </a:r>
            <a:r>
              <a:rPr lang="sk-SK" dirty="0" err="1"/>
              <a:t>Pin</a:t>
            </a:r>
            <a:r>
              <a:rPr lang="sk-SK" dirty="0"/>
              <a:t> </a:t>
            </a:r>
            <a:r>
              <a:rPr lang="sk-SK" dirty="0" err="1"/>
              <a:t>Grid</a:t>
            </a:r>
            <a:r>
              <a:rPr lang="sk-SK" dirty="0"/>
              <a:t> </a:t>
            </a:r>
            <a:r>
              <a:rPr lang="sk-SK" dirty="0" err="1"/>
              <a:t>Array</a:t>
            </a:r>
            <a:r>
              <a:rPr lang="sk-SK" dirty="0" smtClean="0"/>
              <a:t>)</a:t>
            </a:r>
          </a:p>
          <a:p>
            <a:r>
              <a:rPr lang="sk-SK" b="1" dirty="0"/>
              <a:t>BGA</a:t>
            </a:r>
            <a:r>
              <a:rPr lang="sk-SK" dirty="0"/>
              <a:t> (</a:t>
            </a:r>
            <a:r>
              <a:rPr lang="sk-SK" dirty="0" err="1"/>
              <a:t>Ball</a:t>
            </a:r>
            <a:r>
              <a:rPr lang="sk-SK" dirty="0"/>
              <a:t> </a:t>
            </a:r>
            <a:r>
              <a:rPr lang="sk-SK" dirty="0" err="1"/>
              <a:t>Grid</a:t>
            </a:r>
            <a:r>
              <a:rPr lang="sk-SK" dirty="0"/>
              <a:t> </a:t>
            </a:r>
            <a:r>
              <a:rPr lang="sk-SK" dirty="0" err="1"/>
              <a:t>Array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7886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66254" y="980728"/>
            <a:ext cx="4434138" cy="5112568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smtClean="0"/>
              <a:t>LGA</a:t>
            </a:r>
            <a:r>
              <a:rPr lang="sk-SK" dirty="0" smtClean="0"/>
              <a:t> – plošné kontakty sa </a:t>
            </a:r>
            <a:r>
              <a:rPr lang="sk-SK" dirty="0"/>
              <a:t>pril­ožia </a:t>
            </a:r>
            <a:r>
              <a:rPr lang="sk-SK" dirty="0" smtClean="0"/>
              <a:t>na </a:t>
            </a:r>
            <a:r>
              <a:rPr lang="sk-SK" dirty="0"/>
              <a:t>pä­ti­cu </a:t>
            </a:r>
            <a:r>
              <a:rPr lang="sk-SK" dirty="0" smtClean="0"/>
              <a:t>a proce­sor </a:t>
            </a:r>
            <a:r>
              <a:rPr lang="sk-SK" dirty="0"/>
              <a:t>sa za­bez­pe­čí ob­vo­do­vým rámom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b="1" dirty="0"/>
              <a:t>PGA</a:t>
            </a: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pi­ny</a:t>
            </a:r>
            <a:r>
              <a:rPr lang="sk-SK" dirty="0" smtClean="0"/>
              <a:t> na procesore sa </a:t>
            </a:r>
            <a:r>
              <a:rPr lang="sk-SK" dirty="0"/>
              <a:t>za­sú­va­jú do ot­vo­rov v pä­ti­ci na zá­klad­nej </a:t>
            </a:r>
            <a:r>
              <a:rPr lang="sk-SK" dirty="0" smtClean="0"/>
              <a:t>dos­ke.</a:t>
            </a:r>
          </a:p>
          <a:p>
            <a:endParaRPr lang="sk-SK" dirty="0" smtClean="0"/>
          </a:p>
          <a:p>
            <a:r>
              <a:rPr lang="sk-SK" b="1" dirty="0"/>
              <a:t>BGA</a:t>
            </a: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/>
              <a:t>pi­ny</a:t>
            </a:r>
            <a:r>
              <a:rPr lang="sk-SK" dirty="0"/>
              <a:t> vô­bec </a:t>
            </a:r>
            <a:r>
              <a:rPr lang="sk-SK" dirty="0" smtClean="0"/>
              <a:t>neobsa­hu­je. </a:t>
            </a:r>
            <a:r>
              <a:rPr lang="sk-SK" dirty="0"/>
              <a:t>Ide </a:t>
            </a:r>
            <a:r>
              <a:rPr lang="sk-SK" dirty="0" smtClean="0"/>
              <a:t>o nerozo­be­ra­teľ­né prepojenie. Kon­tak­ty v po­do­be </a:t>
            </a:r>
            <a:r>
              <a:rPr lang="sk-SK" dirty="0"/>
              <a:t>ma­lých </a:t>
            </a:r>
            <a:r>
              <a:rPr lang="sk-SK" dirty="0" smtClean="0"/>
              <a:t>guľôčok sú </a:t>
            </a:r>
            <a:r>
              <a:rPr lang="sk-SK" dirty="0"/>
              <a:t>pris­páj­ko­va­né do </a:t>
            </a:r>
            <a:r>
              <a:rPr lang="sk-SK" dirty="0" smtClean="0"/>
              <a:t>otvorov </a:t>
            </a:r>
            <a:r>
              <a:rPr lang="sk-SK" dirty="0"/>
              <a:t>v pä­ti­ci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2050" name="Picture 2" descr="http://scschardware.6f.sk/fotky/cpu_socke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19871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12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to procesor?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545507"/>
          </a:xfrm>
        </p:spPr>
        <p:txBody>
          <a:bodyPr>
            <a:normAutofit lnSpcReduction="10000"/>
          </a:bodyPr>
          <a:lstStyle/>
          <a:p>
            <a:r>
              <a:rPr lang="sk-SK" dirty="0"/>
              <a:t>CPU </a:t>
            </a:r>
            <a:r>
              <a:rPr lang="sk-SK" dirty="0" smtClean="0"/>
              <a:t>interpretuje </a:t>
            </a:r>
            <a:r>
              <a:rPr lang="sk-SK" dirty="0"/>
              <a:t>a vykonáva inštrukcie obsiahnuté v softvéri a vykonáva výpočty. </a:t>
            </a:r>
            <a:endParaRPr lang="sk-SK" dirty="0" smtClean="0"/>
          </a:p>
          <a:p>
            <a:r>
              <a:rPr lang="sk-SK" dirty="0"/>
              <a:t>M</a:t>
            </a:r>
            <a:r>
              <a:rPr lang="sk-SK" dirty="0" smtClean="0"/>
              <a:t>ikroprocesor </a:t>
            </a:r>
            <a:r>
              <a:rPr lang="sk-SK" dirty="0"/>
              <a:t>sa skladá z kremíkovej doštičky, na ktorej sú fotoelektrickým procesom vryté jemné spoje </a:t>
            </a:r>
            <a:r>
              <a:rPr lang="sk-SK" dirty="0" smtClean="0"/>
              <a:t>obvodov s výkonnosťou </a:t>
            </a:r>
            <a:r>
              <a:rPr lang="sk-SK" dirty="0"/>
              <a:t>niekoľkých miliónov tranzistorov.</a:t>
            </a:r>
          </a:p>
        </p:txBody>
      </p:sp>
      <p:pic>
        <p:nvPicPr>
          <p:cNvPr id="1026" name="Picture 2" descr="http://scschardware.6f.sk/fotky/cp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437112"/>
            <a:ext cx="4704457" cy="203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0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Zloženie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sk-SK" dirty="0"/>
              <a:t>Podľa Von </a:t>
            </a:r>
            <a:r>
              <a:rPr lang="sk-SK" dirty="0" err="1"/>
              <a:t>Neumannovej</a:t>
            </a:r>
            <a:r>
              <a:rPr lang="sk-SK" dirty="0"/>
              <a:t> schémy sa </a:t>
            </a:r>
            <a:r>
              <a:rPr lang="sk-SK" dirty="0" smtClean="0"/>
              <a:t>CPU </a:t>
            </a:r>
            <a:r>
              <a:rPr lang="sk-SK" dirty="0"/>
              <a:t>skladá z dvoch základných častí</a:t>
            </a:r>
            <a:r>
              <a:rPr lang="sk-SK" dirty="0" smtClean="0"/>
              <a:t>:</a:t>
            </a:r>
          </a:p>
          <a:p>
            <a:r>
              <a:rPr lang="sk-SK" b="1" dirty="0"/>
              <a:t>aritmeticko-logická jednotka (</a:t>
            </a:r>
            <a:r>
              <a:rPr lang="sk-SK" b="1" dirty="0" smtClean="0"/>
              <a:t>ALU)</a:t>
            </a:r>
            <a:r>
              <a:rPr lang="sk-SK" dirty="0" smtClean="0"/>
              <a:t> - vykonáva operácie </a:t>
            </a:r>
            <a:r>
              <a:rPr lang="sk-SK" dirty="0"/>
              <a:t>na </a:t>
            </a:r>
            <a:r>
              <a:rPr lang="sk-SK" dirty="0" smtClean="0"/>
              <a:t>údajoch</a:t>
            </a:r>
          </a:p>
          <a:p>
            <a:r>
              <a:rPr lang="sk-SK" b="1" dirty="0"/>
              <a:t>riadiaca </a:t>
            </a:r>
            <a:r>
              <a:rPr lang="sk-SK" b="1" dirty="0" smtClean="0"/>
              <a:t>jednotka </a:t>
            </a:r>
            <a:r>
              <a:rPr lang="sk-SK" dirty="0" smtClean="0"/>
              <a:t>- usmerňuje </a:t>
            </a:r>
            <a:r>
              <a:rPr lang="sk-SK" dirty="0"/>
              <a:t>tok </a:t>
            </a:r>
            <a:r>
              <a:rPr lang="sk-SK" dirty="0" smtClean="0"/>
              <a:t>programu</a:t>
            </a:r>
          </a:p>
          <a:p>
            <a:pPr marL="68580" indent="0">
              <a:buNone/>
            </a:pPr>
            <a:endParaRPr lang="sk-SK" dirty="0" smtClean="0"/>
          </a:p>
          <a:p>
            <a:pPr marL="68580" indent="0">
              <a:buNone/>
            </a:pPr>
            <a:r>
              <a:rPr lang="sk-SK" dirty="0" smtClean="0"/>
              <a:t>Ďalšie </a:t>
            </a:r>
            <a:r>
              <a:rPr lang="sk-SK" dirty="0"/>
              <a:t>významné časti sú</a:t>
            </a:r>
            <a:r>
              <a:rPr lang="sk-SK" dirty="0" smtClean="0"/>
              <a:t>:</a:t>
            </a:r>
          </a:p>
          <a:p>
            <a:r>
              <a:rPr lang="sk-SK" b="1" dirty="0" err="1" smtClean="0"/>
              <a:t>sada</a:t>
            </a:r>
            <a:r>
              <a:rPr lang="sk-SK" b="1" dirty="0" smtClean="0"/>
              <a:t> registrov</a:t>
            </a:r>
            <a:r>
              <a:rPr lang="sk-SK" dirty="0" smtClean="0"/>
              <a:t> - </a:t>
            </a:r>
            <a:r>
              <a:rPr lang="sk-SK" dirty="0"/>
              <a:t>uchovávajú </a:t>
            </a:r>
            <a:r>
              <a:rPr lang="sk-SK" dirty="0" err="1"/>
              <a:t>operandy</a:t>
            </a:r>
            <a:r>
              <a:rPr lang="sk-SK" dirty="0"/>
              <a:t> a </a:t>
            </a:r>
            <a:r>
              <a:rPr lang="sk-SK" dirty="0" smtClean="0"/>
              <a:t>medzivýsledky</a:t>
            </a:r>
          </a:p>
          <a:p>
            <a:r>
              <a:rPr lang="sk-SK" b="1" dirty="0"/>
              <a:t>jednotka správy/prideľovania pamäte (MMU</a:t>
            </a:r>
            <a:r>
              <a:rPr lang="sk-SK" b="1" dirty="0" smtClean="0"/>
              <a:t>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595362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Konkurencia na trhu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sk-SK" dirty="0"/>
              <a:t>V súčasnosti sú najväčšími dodávateľmi procesorov AMD a Intel.</a:t>
            </a:r>
          </a:p>
        </p:txBody>
      </p:sp>
      <p:pic>
        <p:nvPicPr>
          <p:cNvPr id="1029" name="Picture 5" descr="http://www.qcomp.sk/uploads/mb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19" y="3676212"/>
            <a:ext cx="824760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Frekvencia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Frekvencia procesora má značný vplyv na výkon procesora, udáva sa v hertzoch (</a:t>
            </a:r>
            <a:r>
              <a:rPr lang="sk-SK" dirty="0" smtClean="0"/>
              <a:t>Hz, respektíve dnes častejšie MHz </a:t>
            </a:r>
            <a:r>
              <a:rPr lang="sk-SK" dirty="0"/>
              <a:t>a </a:t>
            </a:r>
            <a:r>
              <a:rPr lang="sk-SK" dirty="0" smtClean="0"/>
              <a:t>GHz).</a:t>
            </a:r>
          </a:p>
          <a:p>
            <a:r>
              <a:rPr lang="sk-SK" dirty="0" smtClean="0"/>
              <a:t>Dnes </a:t>
            </a:r>
            <a:r>
              <a:rPr lang="sk-SK" dirty="0"/>
              <a:t>vyrábané procesory pracujú na frekvenciách približne 2GHz - 4GHz.</a:t>
            </a:r>
          </a:p>
        </p:txBody>
      </p:sp>
      <p:pic>
        <p:nvPicPr>
          <p:cNvPr id="1026" name="Picture 2" descr="http://myoverclocking.com/images/AMD_overdr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77" y="4377990"/>
            <a:ext cx="2664296" cy="20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1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Šírka </a:t>
            </a:r>
            <a:r>
              <a:rPr lang="sk-SK" dirty="0" err="1" smtClean="0"/>
              <a:t>operandu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pl-PL" dirty="0"/>
              <a:t>Je to počet bitov, ktoré je schopný procesor spracovať v jednom kroku</a:t>
            </a:r>
            <a:r>
              <a:rPr lang="pl-PL" dirty="0" smtClean="0"/>
              <a:t>.</a:t>
            </a:r>
          </a:p>
          <a:p>
            <a:pPr marL="68580" indent="0">
              <a:buNone/>
            </a:pPr>
            <a:r>
              <a:rPr lang="pl-PL" dirty="0" smtClean="0"/>
              <a:t>Delenie:</a:t>
            </a:r>
          </a:p>
          <a:p>
            <a:r>
              <a:rPr lang="pl-PL" dirty="0" smtClean="0"/>
              <a:t>8 bitové</a:t>
            </a:r>
          </a:p>
          <a:p>
            <a:r>
              <a:rPr lang="sk-SK" dirty="0"/>
              <a:t>16 bitové (286</a:t>
            </a:r>
            <a:r>
              <a:rPr lang="sk-SK" dirty="0" smtClean="0"/>
              <a:t>)</a:t>
            </a:r>
          </a:p>
          <a:p>
            <a:r>
              <a:rPr lang="en-US" dirty="0"/>
              <a:t>32 </a:t>
            </a:r>
            <a:r>
              <a:rPr lang="en-US" dirty="0" err="1"/>
              <a:t>bitové</a:t>
            </a:r>
            <a:r>
              <a:rPr lang="en-US" dirty="0"/>
              <a:t> (Pentium 4, AMD Athlon XP</a:t>
            </a:r>
            <a:r>
              <a:rPr lang="en-US" dirty="0" smtClean="0"/>
              <a:t>)</a:t>
            </a:r>
            <a:endParaRPr lang="sk-SK" dirty="0" smtClean="0"/>
          </a:p>
          <a:p>
            <a:r>
              <a:rPr lang="sk-SK" dirty="0"/>
              <a:t>64 bitové (AMD </a:t>
            </a:r>
            <a:r>
              <a:rPr lang="sk-SK" dirty="0" err="1"/>
              <a:t>Athlon</a:t>
            </a:r>
            <a:r>
              <a:rPr lang="sk-SK" dirty="0"/>
              <a:t> 64/FX, Pentium 4 s podporou EM64T inštrukcií)</a:t>
            </a:r>
          </a:p>
        </p:txBody>
      </p:sp>
    </p:spTree>
    <p:extLst>
      <p:ext uri="{BB962C8B-B14F-4D97-AF65-F5344CB8AC3E}">
        <p14:creationId xmlns:p14="http://schemas.microsoft.com/office/powerpoint/2010/main" val="19042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Počet jadier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dirty="0"/>
              <a:t>V súčasnosti ide vývoj </a:t>
            </a:r>
            <a:r>
              <a:rPr lang="sk-SK" dirty="0" smtClean="0"/>
              <a:t>smerom </a:t>
            </a:r>
            <a:r>
              <a:rPr lang="sk-SK" dirty="0"/>
              <a:t>k integrácii viacerých jadier </a:t>
            </a:r>
            <a:r>
              <a:rPr lang="sk-SK" dirty="0" smtClean="0"/>
              <a:t>do </a:t>
            </a:r>
            <a:r>
              <a:rPr lang="sk-SK" dirty="0"/>
              <a:t>jediného </a:t>
            </a:r>
            <a:r>
              <a:rPr lang="sk-SK" dirty="0" smtClean="0"/>
              <a:t>čipu.</a:t>
            </a:r>
          </a:p>
          <a:p>
            <a:r>
              <a:rPr lang="sk-SK" dirty="0" smtClean="0"/>
              <a:t>Každý </a:t>
            </a:r>
            <a:r>
              <a:rPr lang="sk-SK" dirty="0"/>
              <a:t>procesor má nezávislú vyrovnávaciu pamäť a jej </a:t>
            </a:r>
            <a:r>
              <a:rPr lang="sk-SK" dirty="0" smtClean="0"/>
              <a:t>radič.</a:t>
            </a:r>
          </a:p>
          <a:p>
            <a:pPr marL="68580" indent="0">
              <a:buNone/>
            </a:pPr>
            <a:r>
              <a:rPr lang="sk-SK" dirty="0" smtClean="0"/>
              <a:t>Delenie:</a:t>
            </a:r>
          </a:p>
          <a:p>
            <a:r>
              <a:rPr lang="sk-SK" b="1" dirty="0" smtClean="0"/>
              <a:t>jednojadrové</a:t>
            </a:r>
            <a:r>
              <a:rPr lang="sk-SK" dirty="0" smtClean="0"/>
              <a:t> </a:t>
            </a:r>
            <a:r>
              <a:rPr lang="sk-SK" i="1" dirty="0"/>
              <a:t>(AMD 64, Pentium </a:t>
            </a:r>
            <a:r>
              <a:rPr lang="sk-SK" i="1" dirty="0" smtClean="0"/>
              <a:t>5xx)</a:t>
            </a:r>
          </a:p>
          <a:p>
            <a:r>
              <a:rPr lang="sk-SK" b="1" dirty="0" smtClean="0"/>
              <a:t>dvojjadrové</a:t>
            </a:r>
            <a:r>
              <a:rPr lang="sk-SK" dirty="0" smtClean="0"/>
              <a:t> </a:t>
            </a:r>
            <a:r>
              <a:rPr lang="sk-SK" i="1" dirty="0"/>
              <a:t>(AMD 64 X2, Pentium 8xx</a:t>
            </a:r>
            <a:r>
              <a:rPr lang="sk-SK" i="1" dirty="0" smtClean="0"/>
              <a:t>)</a:t>
            </a:r>
          </a:p>
          <a:p>
            <a:r>
              <a:rPr lang="sk-SK" b="1" dirty="0"/>
              <a:t>viacjadrové </a:t>
            </a:r>
            <a:r>
              <a:rPr lang="sk-SK" b="1" dirty="0" smtClean="0"/>
              <a:t>- serverové</a:t>
            </a:r>
          </a:p>
          <a:p>
            <a:pPr marL="365760" lvl="1" indent="0">
              <a:buNone/>
            </a:pPr>
            <a:r>
              <a:rPr lang="sk-SK" sz="2400" i="1" dirty="0" smtClean="0"/>
              <a:t>(AMD </a:t>
            </a:r>
            <a:r>
              <a:rPr lang="sk-SK" sz="2400" i="1" dirty="0" err="1"/>
              <a:t>Opteron</a:t>
            </a:r>
            <a:r>
              <a:rPr lang="sk-SK" sz="2400" i="1" dirty="0"/>
              <a:t>, IBM Power5 MCM</a:t>
            </a:r>
            <a:r>
              <a:rPr lang="sk-SK" sz="2400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46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Cache</a:t>
            </a:r>
            <a:r>
              <a:rPr lang="sk-SK" dirty="0"/>
              <a:t> pamäť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2323652"/>
            <a:ext cx="7560840" cy="3508977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/>
              <a:t>Je to rýchla </a:t>
            </a:r>
            <a:r>
              <a:rPr lang="sk-SK" dirty="0"/>
              <a:t>pamäť, </a:t>
            </a:r>
            <a:r>
              <a:rPr lang="sk-SK" dirty="0" smtClean="0"/>
              <a:t>slúži </a:t>
            </a:r>
            <a:r>
              <a:rPr lang="sk-SK" dirty="0"/>
              <a:t>ako vyrovnávacia pamäť medzi rýchlym procesorom a pomalou </a:t>
            </a:r>
            <a:r>
              <a:rPr lang="sk-SK" dirty="0" smtClean="0"/>
              <a:t>hlavnou pamäťou.</a:t>
            </a:r>
          </a:p>
          <a:p>
            <a:pPr marL="68580" indent="0">
              <a:buNone/>
            </a:pPr>
            <a:r>
              <a:rPr lang="sk-SK" dirty="0" smtClean="0"/>
              <a:t>Procesor má až tri rôzne </a:t>
            </a:r>
            <a:r>
              <a:rPr lang="sk-SK" dirty="0" err="1" smtClean="0"/>
              <a:t>cache</a:t>
            </a:r>
            <a:r>
              <a:rPr lang="sk-SK" dirty="0" smtClean="0"/>
              <a:t>:</a:t>
            </a:r>
          </a:p>
          <a:p>
            <a:r>
              <a:rPr lang="sk-SK" dirty="0" err="1"/>
              <a:t>Level</a:t>
            </a:r>
            <a:r>
              <a:rPr lang="sk-SK" dirty="0"/>
              <a:t> 1 (</a:t>
            </a:r>
            <a:r>
              <a:rPr lang="sk-SK" b="1" dirty="0"/>
              <a:t>L1</a:t>
            </a:r>
            <a:r>
              <a:rPr lang="sk-SK" dirty="0"/>
              <a:t>) </a:t>
            </a:r>
            <a:r>
              <a:rPr lang="sk-SK" dirty="0" err="1"/>
              <a:t>cache</a:t>
            </a:r>
            <a:r>
              <a:rPr lang="sk-SK" dirty="0"/>
              <a:t> - veľmi malá, </a:t>
            </a:r>
            <a:r>
              <a:rPr lang="sk-SK" dirty="0" smtClean="0"/>
              <a:t>ale vzhľadom </a:t>
            </a:r>
            <a:r>
              <a:rPr lang="sk-SK" dirty="0"/>
              <a:t>k jej polohe v </a:t>
            </a:r>
            <a:r>
              <a:rPr lang="sk-SK" dirty="0" smtClean="0"/>
              <a:t>samotnom jadre </a:t>
            </a:r>
            <a:r>
              <a:rPr lang="sk-SK" dirty="0"/>
              <a:t>veľmi rýchlo prístupná</a:t>
            </a:r>
            <a:r>
              <a:rPr lang="sk-SK" dirty="0" smtClean="0"/>
              <a:t>.</a:t>
            </a:r>
          </a:p>
          <a:p>
            <a:pPr marL="365760" lvl="1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(</a:t>
            </a:r>
            <a:r>
              <a:rPr lang="sk-SK" dirty="0">
                <a:solidFill>
                  <a:srgbClr val="FF0000"/>
                </a:solidFill>
              </a:rPr>
              <a:t>4 - 256 KB)</a:t>
            </a:r>
          </a:p>
          <a:p>
            <a:r>
              <a:rPr lang="sk-SK" dirty="0" err="1"/>
              <a:t>Level</a:t>
            </a:r>
            <a:r>
              <a:rPr lang="sk-SK" dirty="0"/>
              <a:t> 2 (</a:t>
            </a:r>
            <a:r>
              <a:rPr lang="sk-SK" b="1" dirty="0"/>
              <a:t>L2</a:t>
            </a:r>
            <a:r>
              <a:rPr lang="sk-SK" dirty="0"/>
              <a:t>) </a:t>
            </a:r>
            <a:r>
              <a:rPr lang="sk-SK" dirty="0" err="1" smtClean="0"/>
              <a:t>cache</a:t>
            </a:r>
            <a:r>
              <a:rPr lang="sk-SK" dirty="0" smtClean="0"/>
              <a:t> - </a:t>
            </a:r>
            <a:r>
              <a:rPr lang="sk-SK" dirty="0"/>
              <a:t>obvykle umiestnená v procesore, ale nie v samotnom jadre</a:t>
            </a:r>
            <a:r>
              <a:rPr lang="sk-SK" dirty="0" smtClean="0"/>
              <a:t>. </a:t>
            </a:r>
            <a:r>
              <a:rPr lang="sk-SK" dirty="0" smtClean="0">
                <a:solidFill>
                  <a:srgbClr val="FF0000"/>
                </a:solidFill>
              </a:rPr>
              <a:t>(</a:t>
            </a:r>
            <a:r>
              <a:rPr lang="sk-SK" dirty="0">
                <a:solidFill>
                  <a:srgbClr val="FF0000"/>
                </a:solidFill>
              </a:rPr>
              <a:t>64 KB - 12 MB)</a:t>
            </a:r>
          </a:p>
          <a:p>
            <a:r>
              <a:rPr lang="sk-SK" dirty="0" err="1"/>
              <a:t>Level</a:t>
            </a:r>
            <a:r>
              <a:rPr lang="sk-SK" dirty="0"/>
              <a:t> 3 (</a:t>
            </a:r>
            <a:r>
              <a:rPr lang="sk-SK" b="1" dirty="0"/>
              <a:t>L3</a:t>
            </a:r>
            <a:r>
              <a:rPr lang="sk-SK" dirty="0"/>
              <a:t>) </a:t>
            </a:r>
            <a:r>
              <a:rPr lang="sk-SK" dirty="0" err="1"/>
              <a:t>cache</a:t>
            </a:r>
            <a:r>
              <a:rPr lang="sk-SK" dirty="0"/>
              <a:t> - najpomalšia z troch vyrovnávacích pamätí, ale aj najväčšia</a:t>
            </a:r>
            <a:r>
              <a:rPr lang="sk-SK" dirty="0" smtClean="0"/>
              <a:t>. </a:t>
            </a:r>
            <a:r>
              <a:rPr lang="sk-SK" dirty="0" smtClean="0">
                <a:solidFill>
                  <a:srgbClr val="FF0000"/>
                </a:solidFill>
              </a:rPr>
              <a:t>(až </a:t>
            </a:r>
            <a:r>
              <a:rPr lang="sk-SK" dirty="0">
                <a:solidFill>
                  <a:srgbClr val="FF0000"/>
                </a:solidFill>
              </a:rPr>
              <a:t>256 MB)</a:t>
            </a:r>
          </a:p>
        </p:txBody>
      </p:sp>
    </p:spTree>
    <p:extLst>
      <p:ext uri="{BB962C8B-B14F-4D97-AF65-F5344CB8AC3E}">
        <p14:creationId xmlns:p14="http://schemas.microsoft.com/office/powerpoint/2010/main" val="421439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Podľa pracovného </a:t>
            </a:r>
            <a:r>
              <a:rPr lang="pl-PL" dirty="0" smtClean="0"/>
              <a:t>nasadenia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sk-SK" dirty="0" smtClean="0"/>
              <a:t>Môžeme </a:t>
            </a:r>
            <a:r>
              <a:rPr lang="sk-SK" dirty="0"/>
              <a:t>ich rozdeliť </a:t>
            </a:r>
            <a:r>
              <a:rPr lang="sk-SK" dirty="0" smtClean="0"/>
              <a:t>na:</a:t>
            </a:r>
          </a:p>
          <a:p>
            <a:r>
              <a:rPr lang="sk-SK" b="1" dirty="0"/>
              <a:t>mobilné</a:t>
            </a:r>
            <a:r>
              <a:rPr lang="sk-SK" dirty="0"/>
              <a:t> - využívajú sa v notebookoch, majú nízku spotrebu a nižší výkon ako </a:t>
            </a:r>
            <a:r>
              <a:rPr lang="sk-SK" dirty="0" err="1"/>
              <a:t>desktopové</a:t>
            </a:r>
            <a:r>
              <a:rPr lang="sk-SK" dirty="0"/>
              <a:t> náprotivky</a:t>
            </a:r>
            <a:r>
              <a:rPr lang="sk-SK" dirty="0" smtClean="0"/>
              <a:t>.</a:t>
            </a:r>
          </a:p>
          <a:p>
            <a:r>
              <a:rPr lang="sk-SK" b="1" dirty="0" err="1"/>
              <a:t>desktopové</a:t>
            </a:r>
            <a:r>
              <a:rPr lang="sk-SK" dirty="0"/>
              <a:t> - majú vysoký výkon na multimediálne aplikácie a hry. Majú vyššiu spotrebu</a:t>
            </a:r>
            <a:r>
              <a:rPr lang="sk-SK" dirty="0" smtClean="0"/>
              <a:t>.</a:t>
            </a:r>
          </a:p>
          <a:p>
            <a:r>
              <a:rPr lang="sk-SK" b="1" dirty="0"/>
              <a:t>serverové</a:t>
            </a:r>
            <a:r>
              <a:rPr lang="sk-SK" dirty="0"/>
              <a:t> - spravidla viacjadrové, využívajú sa pri profesionálnych </a:t>
            </a:r>
            <a:r>
              <a:rPr lang="sk-SK" dirty="0" smtClean="0"/>
              <a:t>aplikáciách.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66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364</TotalTime>
  <Words>404</Words>
  <Application>Microsoft Office PowerPoint</Application>
  <PresentationFormat>Prezentácia na obrazovke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Austin</vt:lpstr>
      <vt:lpstr>Procesor (CPU)</vt:lpstr>
      <vt:lpstr>Čo je to procesor?</vt:lpstr>
      <vt:lpstr>Zloženie</vt:lpstr>
      <vt:lpstr>Konkurencia na trhu</vt:lpstr>
      <vt:lpstr>Frekvencia</vt:lpstr>
      <vt:lpstr>Šírka operandu</vt:lpstr>
      <vt:lpstr>Počet jadier</vt:lpstr>
      <vt:lpstr>Cache pamäť</vt:lpstr>
      <vt:lpstr>Podľa pracovného nasadenia</vt:lpstr>
      <vt:lpstr>North Bridge (severný most)</vt:lpstr>
      <vt:lpstr>Sockety (pätice)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Procesor (CPU)</dc:title>
  <dc:creator>scsc</dc:creator>
  <cp:lastModifiedBy>scsc</cp:lastModifiedBy>
  <cp:revision>24</cp:revision>
  <dcterms:created xsi:type="dcterms:W3CDTF">2013-06-14T07:55:05Z</dcterms:created>
  <dcterms:modified xsi:type="dcterms:W3CDTF">2013-06-14T19:49:46Z</dcterms:modified>
</cp:coreProperties>
</file>